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70" r:id="rId5"/>
    <p:sldId id="274" r:id="rId6"/>
    <p:sldId id="267" r:id="rId7"/>
    <p:sldId id="268" r:id="rId8"/>
    <p:sldId id="269" r:id="rId9"/>
    <p:sldId id="271" r:id="rId10"/>
    <p:sldId id="273" r:id="rId11"/>
  </p:sldIdLst>
  <p:sldSz cx="12192000" cy="6858000"/>
  <p:notesSz cx="6858000" cy="987425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 showGuides="1">
      <p:cViewPr varScale="1">
        <p:scale>
          <a:sx n="52" d="100"/>
          <a:sy n="52" d="100"/>
        </p:scale>
        <p:origin x="78" y="5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08BA88-1069-BB5C-0CBE-E306647C4B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08FC964-2536-9F88-CA32-3A44A57245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4EF689-E0A4-CC5F-D930-901094912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4152-AACE-4E13-B7FD-D4CD821A2527}" type="datetimeFigureOut">
              <a:rPr kumimoji="1" lang="ja-JP" altLang="en-US" smtClean="0"/>
              <a:t>2024/6/18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FD3838-7ADA-989E-54F4-D3AFBD7C7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8831E5-081A-BEB1-A717-B9C6961BA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FA44-69F7-42E0-9083-A1E765929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901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10B814-E589-66DC-B49D-B488737DE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E7357BF-D64B-9791-BD91-6B45E73700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AD2FED-AAB9-45B2-42D7-83F2E2772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4152-AACE-4E13-B7FD-D4CD821A2527}" type="datetimeFigureOut">
              <a:rPr kumimoji="1" lang="ja-JP" altLang="en-US" smtClean="0"/>
              <a:t>2024/6/18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288C0C-96C8-CB9F-0F5E-C4E0E6223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5D9BDB-F378-7D27-6BB9-8438FF217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FA44-69F7-42E0-9083-A1E765929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9661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E1E0F63-C9B1-3AA9-51DB-70FAE291AC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C71063B-C92F-B001-F99D-383D04D085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D5BA07-E3F2-3AC0-1251-A7C618AEF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4152-AACE-4E13-B7FD-D4CD821A2527}" type="datetimeFigureOut">
              <a:rPr kumimoji="1" lang="ja-JP" altLang="en-US" smtClean="0"/>
              <a:t>2024/6/18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D1628D-CD74-BAA7-D138-0E8A20E1D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653DC3-A57B-71FD-3742-46E13F805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FA44-69F7-42E0-9083-A1E765929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338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063F4B-A469-CD50-53F8-EC1131776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7DA381-B425-1ECA-6D9A-53A9FCFB0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B252D4-869C-A0C5-7AE4-9EED1A9A2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4152-AACE-4E13-B7FD-D4CD821A2527}" type="datetimeFigureOut">
              <a:rPr kumimoji="1" lang="ja-JP" altLang="en-US" smtClean="0"/>
              <a:t>2024/6/18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0052E2-5DF1-3A63-DA12-8F8B004C7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4C9E20-CA38-F6E8-5146-7697781AA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FA44-69F7-42E0-9083-A1E765929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629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2149DC-4835-126B-377E-9CC6F134E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1014E03-ED32-5598-E64B-1986029DB4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0895EB-6AC1-03DB-3F73-466002D52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4152-AACE-4E13-B7FD-D4CD821A2527}" type="datetimeFigureOut">
              <a:rPr kumimoji="1" lang="ja-JP" altLang="en-US" smtClean="0"/>
              <a:t>2024/6/18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A92518A-CBB7-197C-8E6D-312D26C48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0334FA-EB8E-7B12-0953-0F659B56A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FA44-69F7-42E0-9083-A1E765929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7947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F3178A-1677-8BBC-0070-ACEAF5327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1951EA0-ADDC-4AB9-5749-F7138334B0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E7EAB17-856F-7F0D-11B5-EB8FB3DB30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8165D7E-4A27-0180-EF25-D0C2E5871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4152-AACE-4E13-B7FD-D4CD821A2527}" type="datetimeFigureOut">
              <a:rPr kumimoji="1" lang="ja-JP" altLang="en-US" smtClean="0"/>
              <a:t>2024/6/18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06CF120-95E0-FFD2-5E25-29E77FFB4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54119F0-F96D-0F6C-0129-328382694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FA44-69F7-42E0-9083-A1E765929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628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830308-1652-2326-4230-B2D81ECC8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D513AC9-92CC-3DB2-153A-3E49AFB47B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11E5348-75EF-4A09-C233-07C0D31068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615F920-91A4-765B-FB93-C47E921F99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B18E029-BA20-E931-5C77-E7CCE8FD87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A8B18F2-1FFD-6ABB-F5F0-99EB0568A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4152-AACE-4E13-B7FD-D4CD821A2527}" type="datetimeFigureOut">
              <a:rPr kumimoji="1" lang="ja-JP" altLang="en-US" smtClean="0"/>
              <a:t>2024/6/18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B4196B5-6F07-662C-0E05-D7833D8AB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E16958B-65C6-4D94-0CE4-3591E3A8D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FA44-69F7-42E0-9083-A1E765929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02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5EAAE8-017C-3A97-AECD-C1EC54A9D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8145385-9E09-3F1A-1D0E-D2296A861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4152-AACE-4E13-B7FD-D4CD821A2527}" type="datetimeFigureOut">
              <a:rPr kumimoji="1" lang="ja-JP" altLang="en-US" smtClean="0"/>
              <a:t>2024/6/18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17AD6FD-5E18-8F54-7369-B34D0D4C4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ACD3EEB-5932-0287-4734-C88FC42F4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FA44-69F7-42E0-9083-A1E765929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1167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097ACDE-E8BC-C122-53CB-B7B9377C6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4152-AACE-4E13-B7FD-D4CD821A2527}" type="datetimeFigureOut">
              <a:rPr kumimoji="1" lang="ja-JP" altLang="en-US" smtClean="0"/>
              <a:t>2024/6/18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B3F838A-05D7-5683-476F-E4FF7B20F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20492C0-7EB7-C8BD-33DA-E06CDDE4A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FA44-69F7-42E0-9083-A1E765929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70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72D02D-7216-815F-6A89-DDCC30180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E5DCAB-88A1-271A-F54D-0EC93F1F4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39311B4-7CC4-6AF5-2CAB-6FA3A64946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8FAE201-EFCA-071D-3E73-0F03843F3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4152-AACE-4E13-B7FD-D4CD821A2527}" type="datetimeFigureOut">
              <a:rPr kumimoji="1" lang="ja-JP" altLang="en-US" smtClean="0"/>
              <a:t>2024/6/18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1134C1F-8A64-2B1B-6774-3B9F871FF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CE361D7-F390-A9CC-868B-3B6DE4932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FA44-69F7-42E0-9083-A1E765929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8031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4C5A2B-C3FB-B4AA-88ED-3504E22A0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D448BD1-426A-5E72-71B1-EB1ED0CE02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2ADE7C1-0604-D25B-8B09-B8BD9716FF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5E5E5-CF75-8201-FD19-436BF80CF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4152-AACE-4E13-B7FD-D4CD821A2527}" type="datetimeFigureOut">
              <a:rPr kumimoji="1" lang="ja-JP" altLang="en-US" smtClean="0"/>
              <a:t>2024/6/18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296FD07-4205-5596-35C6-E35E74E13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1910E03-A6FD-DD49-66F0-E6FEEB541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FA44-69F7-42E0-9083-A1E765929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6025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ACBBF62-F4D2-0C2B-72C8-E805380BA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74D8C2C-11D1-7D2A-F395-4AEFB4315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040D6F-D42E-129B-361A-9881BEB47B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D4152-AACE-4E13-B7FD-D4CD821A2527}" type="datetimeFigureOut">
              <a:rPr kumimoji="1" lang="ja-JP" altLang="en-US" smtClean="0"/>
              <a:t>2024/6/18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53FD71-071B-508B-82CA-6E89A5656B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74B564-5A8E-7F29-CF90-C2CAB5A559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8FA44-69F7-42E0-9083-A1E765929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5680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fastar.smrj.go.jp/about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9C9C59-C64B-406D-050E-DD2CB978AA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7322" y="1122362"/>
            <a:ext cx="11410121" cy="2964445"/>
          </a:xfrm>
        </p:spPr>
        <p:txBody>
          <a:bodyPr tIns="1440000" bIns="144000" anchor="ctr" anchorCtr="1">
            <a:normAutofit fontScale="90000"/>
          </a:bodyPr>
          <a:lstStyle/>
          <a:p>
            <a:r>
              <a:rPr kumimoji="1"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戦略提言の普及、シンポジウム開催、及び会員拡大に向けた</a:t>
            </a:r>
            <a:br>
              <a:rPr kumimoji="1" lang="en-US" altLang="ja-JP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SIC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の情報発信について</a:t>
            </a:r>
            <a:b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sz="4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（府省のメルマガ活用）</a:t>
            </a:r>
            <a:br>
              <a:rPr kumimoji="1" lang="en-US" altLang="ja-JP" sz="4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br>
              <a:rPr kumimoji="1" lang="en-US" altLang="ja-JP" sz="4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endParaRPr kumimoji="1" lang="ja-JP" altLang="en-US" sz="4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8F63418-D7A6-3B0F-2AF9-D6E137F934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6005" y="4456803"/>
            <a:ext cx="9144000" cy="1655762"/>
          </a:xfrm>
        </p:spPr>
        <p:txBody>
          <a:bodyPr anchor="ctr" anchorCtr="1"/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２０２４年６月１８日　実行委員会</a:t>
            </a:r>
          </a:p>
        </p:txBody>
      </p:sp>
    </p:spTree>
    <p:extLst>
      <p:ext uri="{BB962C8B-B14F-4D97-AF65-F5344CB8AC3E}">
        <p14:creationId xmlns:p14="http://schemas.microsoft.com/office/powerpoint/2010/main" val="3004260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2D6334-96C1-3792-7711-6C7120C36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8498" y="365126"/>
            <a:ext cx="10775302" cy="790540"/>
          </a:xfrm>
        </p:spPr>
        <p:txBody>
          <a:bodyPr>
            <a:normAutofit/>
          </a:bodyPr>
          <a:lstStyle/>
          <a:p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参考：前回実行委員会委員の意見</a:t>
            </a: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-2/2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rPr>
              <a:t>）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B425CC-7282-6C64-EBB5-1DB5878C0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028" y="1520792"/>
            <a:ext cx="11625943" cy="4972082"/>
          </a:xfrm>
        </p:spPr>
        <p:txBody>
          <a:bodyPr>
            <a:normAutofit/>
          </a:bodyPr>
          <a:lstStyle/>
          <a:p>
            <a:pPr marL="354013" indent="-166688">
              <a:buNone/>
            </a:pP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8.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電力は、”勝手に電力</a:t>
            </a:r>
            <a:r>
              <a:rPr kumimoji="1" lang="en-US" altLang="ja-JP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Youtube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サイト”を起ち上げている</a:t>
            </a:r>
          </a:p>
          <a:p>
            <a:pPr marL="354013" indent="-166688">
              <a:buNone/>
            </a:pP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9.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ニュース性がないと書いてくれない。</a:t>
            </a:r>
          </a:p>
          <a:p>
            <a:pPr marL="354013" indent="-166688">
              <a:buNone/>
            </a:pP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10.IT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記者会などには、特化したライターがいる。</a:t>
            </a:r>
          </a:p>
          <a:p>
            <a:pPr marL="354013" indent="-166688">
              <a:buNone/>
            </a:pP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11.RRI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では　モノづくり太郎　</a:t>
            </a: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Youtuber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を活用している。</a:t>
            </a:r>
          </a:p>
          <a:p>
            <a:pPr marL="354013" indent="-166688">
              <a:buNone/>
            </a:pP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12.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システムに関わるライターを養成したい。　　</a:t>
            </a:r>
          </a:p>
          <a:p>
            <a:pPr marL="354013" indent="-166688">
              <a:buNone/>
            </a:pP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13.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ウラノスについては経団連の動きがある</a:t>
            </a:r>
          </a:p>
          <a:p>
            <a:pPr marL="354013" indent="-166688">
              <a:buNone/>
            </a:pP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14.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経済財政諮問会議１０日に経団連と内閣官房が動き出す。　　</a:t>
            </a:r>
          </a:p>
          <a:p>
            <a:pPr marL="354013" indent="-166688">
              <a:buNone/>
            </a:pP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15.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ウラノスと物流が結びつくと面白い　＞藤野委員</a:t>
            </a:r>
          </a:p>
        </p:txBody>
      </p:sp>
    </p:spTree>
    <p:extLst>
      <p:ext uri="{BB962C8B-B14F-4D97-AF65-F5344CB8AC3E}">
        <p14:creationId xmlns:p14="http://schemas.microsoft.com/office/powerpoint/2010/main" val="3056680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7D4ACC-E32D-8E02-1CA3-07126AE2F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3367"/>
            <a:ext cx="10515600" cy="854075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en-US" altLang="ja-JP" sz="2800" b="0" i="0" u="none" strike="noStrike" kern="1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游明朝" panose="02020400000000000000" pitchFamily="18" charset="-128"/>
                <a:ea typeface="BIZ UDPゴシック" panose="020B0400000000000000" pitchFamily="50" charset="-128"/>
                <a:cs typeface="Arial" panose="020B0604020202020204" pitchFamily="34" charset="0"/>
              </a:rPr>
              <a:t>SIC</a:t>
            </a:r>
            <a:r>
              <a:rPr kumimoji="1" lang="ja-JP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游明朝" panose="02020400000000000000" pitchFamily="18" charset="-128"/>
                <a:ea typeface="BIZ UDPゴシック" panose="020B0400000000000000" pitchFamily="50" charset="-128"/>
                <a:cs typeface="Arial" panose="020B0604020202020204" pitchFamily="34" charset="0"/>
              </a:rPr>
              <a:t>　</a:t>
            </a:r>
            <a:r>
              <a:rPr kumimoji="1" lang="ja-JP" altLang="ja-JP" sz="2800" b="0" i="0" u="none" strike="noStrike" kern="1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游明朝" panose="02020400000000000000" pitchFamily="18" charset="-128"/>
                <a:ea typeface="BIZ UDPゴシック" panose="020B0400000000000000" pitchFamily="50" charset="-128"/>
                <a:cs typeface="Arial" panose="020B0604020202020204" pitchFamily="34" charset="0"/>
              </a:rPr>
              <a:t>会員拡大活動の情報発信媒体</a:t>
            </a:r>
            <a:r>
              <a:rPr kumimoji="1" lang="ja-JP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游明朝" panose="02020400000000000000" pitchFamily="18" charset="-128"/>
                <a:ea typeface="BIZ UDPゴシック" panose="020B0400000000000000" pitchFamily="50" charset="-128"/>
                <a:cs typeface="Arial" panose="020B0604020202020204" pitchFamily="34" charset="0"/>
              </a:rPr>
              <a:t>として以下の４つを検討　</a:t>
            </a:r>
            <a:br>
              <a:rPr kumimoji="1" lang="en-US" altLang="ja-JP" sz="2800" b="0" i="0" u="none" strike="noStrike" kern="1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游明朝" panose="02020400000000000000" pitchFamily="18" charset="-128"/>
                <a:ea typeface="BIZ UDPゴシック" panose="020B0400000000000000" pitchFamily="50" charset="-128"/>
                <a:cs typeface="Arial" panose="020B0604020202020204" pitchFamily="34" charset="0"/>
              </a:rPr>
            </a:br>
            <a:r>
              <a:rPr kumimoji="1" lang="ja-JP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游明朝" panose="02020400000000000000" pitchFamily="18" charset="-128"/>
                <a:ea typeface="BIZ UDPゴシック" panose="020B0400000000000000" pitchFamily="50" charset="-128"/>
                <a:cs typeface="Arial" panose="020B0604020202020204" pitchFamily="34" charset="0"/>
              </a:rPr>
              <a:t>　</a:t>
            </a:r>
            <a:r>
              <a:rPr kumimoji="1" lang="en-US" altLang="ja-JP" sz="2800" b="0" i="0" u="none" strike="noStrike" kern="1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游明朝" panose="02020400000000000000" pitchFamily="18" charset="-128"/>
                <a:ea typeface="BIZ UDPゴシック" panose="020B0400000000000000" pitchFamily="50" charset="-128"/>
                <a:cs typeface="Arial" panose="020B0604020202020204" pitchFamily="34" charset="0"/>
              </a:rPr>
              <a:t>SIC</a:t>
            </a:r>
            <a:r>
              <a:rPr kumimoji="1" lang="ja-JP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游明朝" panose="02020400000000000000" pitchFamily="18" charset="-128"/>
                <a:ea typeface="BIZ UDPゴシック" panose="020B0400000000000000" pitchFamily="50" charset="-128"/>
                <a:cs typeface="Arial" panose="020B0604020202020204" pitchFamily="34" charset="0"/>
              </a:rPr>
              <a:t>ニュースレターの紹介、戦略提言活動の状況等を発信する　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0BE1C0C-9EB5-87F9-2A02-BC42E34FE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389" y="1379220"/>
            <a:ext cx="11394053" cy="5205413"/>
          </a:xfrm>
        </p:spPr>
        <p:txBody>
          <a:bodyPr>
            <a:normAutofit fontScale="92500"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ja-JP" altLang="en-US" sz="2400" kern="100" dirty="0">
                <a:solidFill>
                  <a:srgbClr val="22222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経産省　</a:t>
            </a:r>
            <a:r>
              <a:rPr lang="en-US" altLang="ja-JP" sz="2400" kern="100" dirty="0">
                <a:solidFill>
                  <a:srgbClr val="222222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NEDO</a:t>
            </a:r>
            <a:r>
              <a:rPr lang="ja-JP" altLang="ja-JP" sz="2400" kern="100" dirty="0">
                <a:solidFill>
                  <a:srgbClr val="222222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　</a:t>
            </a:r>
            <a:r>
              <a:rPr lang="ja-JP" altLang="en-US" sz="2400" kern="100" dirty="0">
                <a:solidFill>
                  <a:srgbClr val="222222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　　　　　　　　　　　　　スタートアップ向け</a:t>
            </a:r>
            <a:endParaRPr lang="en-US" altLang="ja-JP" sz="2400" kern="100" dirty="0">
              <a:solidFill>
                <a:srgbClr val="222222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r>
              <a:rPr lang="ja-JP" altLang="en-US" sz="2400" kern="100" dirty="0">
                <a:solidFill>
                  <a:srgbClr val="22222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　　</a:t>
            </a:r>
            <a:r>
              <a:rPr lang="en-US" altLang="ja-JP" sz="2400" kern="100" dirty="0">
                <a:solidFill>
                  <a:srgbClr val="222222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JOIC</a:t>
            </a:r>
            <a:r>
              <a:rPr lang="ja-JP" altLang="ja-JP" sz="2400" kern="100" dirty="0">
                <a:solidFill>
                  <a:srgbClr val="222222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（オープンイノベーション・ベンチャー創造協議会：</a:t>
            </a:r>
            <a:r>
              <a:rPr lang="ja-JP" altLang="en-US" sz="2400" kern="100" dirty="0">
                <a:solidFill>
                  <a:srgbClr val="222222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　　　</a:t>
            </a:r>
            <a:endParaRPr lang="en-US" altLang="ja-JP" sz="2400" kern="100" dirty="0">
              <a:solidFill>
                <a:srgbClr val="222222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r>
              <a:rPr lang="ja-JP" altLang="en-US" sz="2400" kern="100" dirty="0">
                <a:solidFill>
                  <a:srgbClr val="22222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　　　</a:t>
            </a:r>
            <a:r>
              <a:rPr lang="ja-JP" altLang="ja-JP" sz="2400" kern="100" dirty="0">
                <a:solidFill>
                  <a:srgbClr val="222222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メルマガ</a:t>
            </a:r>
            <a:r>
              <a:rPr lang="ja-JP" altLang="en-US" sz="2400" kern="100" dirty="0">
                <a:solidFill>
                  <a:srgbClr val="222222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（火曜日発行）　　</a:t>
            </a:r>
            <a:r>
              <a:rPr lang="en-US" altLang="ja-JP" sz="2400" kern="100" dirty="0">
                <a:solidFill>
                  <a:srgbClr val="222222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JOIC</a:t>
            </a:r>
            <a:r>
              <a:rPr lang="ja-JP" altLang="en-US" sz="2400" kern="100" dirty="0">
                <a:solidFill>
                  <a:srgbClr val="222222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会員</a:t>
            </a:r>
            <a:endParaRPr lang="en-US" altLang="ja-JP" sz="2400" kern="100" dirty="0">
              <a:solidFill>
                <a:srgbClr val="222222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endParaRPr lang="ja-JP" altLang="ja-JP" sz="240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514350" lvl="0" indent="-514350" algn="just">
              <a:buFont typeface="+mj-lt"/>
              <a:buAutoNum type="arabicPeriod" startAt="2"/>
            </a:pPr>
            <a:r>
              <a:rPr lang="ja-JP" altLang="ja-JP" sz="2400" kern="100" dirty="0">
                <a:solidFill>
                  <a:srgbClr val="222222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経産省　中小機構</a:t>
            </a:r>
            <a:r>
              <a:rPr lang="ja-JP" altLang="en-US" sz="2400" kern="100" dirty="0">
                <a:solidFill>
                  <a:srgbClr val="222222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　　　　　　　　　　　　　　中小企業？スタートアップ</a:t>
            </a:r>
            <a:endParaRPr lang="en-US" altLang="ja-JP" sz="2400" kern="100" dirty="0">
              <a:solidFill>
                <a:srgbClr val="222222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r>
              <a:rPr lang="ja-JP" altLang="en-US" sz="2400" kern="100" dirty="0">
                <a:solidFill>
                  <a:srgbClr val="222222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　　　</a:t>
            </a:r>
            <a:r>
              <a:rPr lang="ja-JP" altLang="ja-JP" sz="2400" kern="100" dirty="0">
                <a:solidFill>
                  <a:srgbClr val="222222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　</a:t>
            </a:r>
            <a:r>
              <a:rPr lang="ja-JP" altLang="en-US" sz="2400" kern="100" dirty="0">
                <a:solidFill>
                  <a:srgbClr val="22222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メルマガ　</a:t>
            </a:r>
            <a:r>
              <a:rPr lang="en-US" altLang="ja-JP" sz="2400" kern="100" dirty="0">
                <a:solidFill>
                  <a:srgbClr val="222222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J-Net21</a:t>
            </a:r>
            <a:r>
              <a:rPr lang="ja-JP" altLang="en-US" sz="2400" kern="100" dirty="0">
                <a:solidFill>
                  <a:srgbClr val="222222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　</a:t>
            </a:r>
            <a:r>
              <a:rPr lang="ja-JP" altLang="ja-JP" sz="2400" kern="100" dirty="0">
                <a:solidFill>
                  <a:srgbClr val="222222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（火曜日発行）　</a:t>
            </a:r>
            <a:r>
              <a:rPr lang="ja-JP" altLang="en-US" sz="2400" kern="100" dirty="0">
                <a:solidFill>
                  <a:srgbClr val="222222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　　随時　配信　メルマガ登録者　</a:t>
            </a:r>
            <a:endParaRPr lang="en-US" altLang="ja-JP" sz="2400" kern="100" dirty="0">
              <a:solidFill>
                <a:srgbClr val="222222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r>
              <a:rPr lang="ja-JP" altLang="en-US" sz="24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　　</a:t>
            </a:r>
            <a:r>
              <a:rPr lang="en-US" altLang="ja-JP" sz="2400" kern="100" dirty="0">
                <a:solidFill>
                  <a:srgbClr val="222222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FASTAR</a:t>
            </a:r>
            <a:r>
              <a:rPr lang="ja-JP" altLang="ja-JP" sz="2400" kern="100" dirty="0">
                <a:solidFill>
                  <a:srgbClr val="222222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　</a:t>
            </a:r>
            <a:r>
              <a:rPr lang="en-US" altLang="ja-JP" sz="2400" u="sng" kern="100" dirty="0">
                <a:solidFill>
                  <a:srgbClr val="0563C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  <a:hlinkClick r:id="rId2"/>
              </a:rPr>
              <a:t>https://fastar.smrj.go.jp/about.html</a:t>
            </a:r>
            <a:r>
              <a:rPr lang="ja-JP" altLang="ja-JP" sz="2400" kern="100" dirty="0">
                <a:solidFill>
                  <a:srgbClr val="222222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　</a:t>
            </a:r>
            <a:endParaRPr lang="en-US" altLang="ja-JP" sz="2400" kern="100" dirty="0">
              <a:solidFill>
                <a:srgbClr val="222222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endParaRPr lang="en-US" altLang="ja-JP" sz="24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514350" lvl="0" indent="-514350" algn="just">
              <a:buFont typeface="+mj-lt"/>
              <a:buAutoNum type="arabicPeriod" startAt="3"/>
            </a:pPr>
            <a:r>
              <a:rPr lang="ja-JP" altLang="ja-JP" sz="2400" kern="100" dirty="0">
                <a:solidFill>
                  <a:srgbClr val="222222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国交省</a:t>
            </a:r>
            <a:r>
              <a:rPr lang="ja-JP" altLang="en-US" sz="2400" kern="100" dirty="0">
                <a:solidFill>
                  <a:srgbClr val="222222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：</a:t>
            </a:r>
            <a:r>
              <a:rPr lang="ja-JP" altLang="en-US" sz="2400" kern="100" dirty="0">
                <a:solidFill>
                  <a:srgbClr val="22222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スマートシティ</a:t>
            </a:r>
            <a:r>
              <a:rPr lang="ja-JP" altLang="ja-JP" sz="2400" kern="100" dirty="0">
                <a:solidFill>
                  <a:srgbClr val="222222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官民連携プラットフォーム</a:t>
            </a:r>
            <a:r>
              <a:rPr lang="ja-JP" altLang="en-US" sz="2400" kern="100" dirty="0">
                <a:solidFill>
                  <a:srgbClr val="222222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　　企業　学術機関、政府関係　</a:t>
            </a:r>
            <a:endParaRPr lang="en-US" altLang="ja-JP" sz="2400" kern="100" dirty="0">
              <a:solidFill>
                <a:srgbClr val="222222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</a:endParaRPr>
          </a:p>
          <a:p>
            <a:pPr marL="0" lvl="0" indent="0" algn="l">
              <a:buNone/>
              <a:tabLst>
                <a:tab pos="4667250" algn="l"/>
              </a:tabLst>
            </a:pPr>
            <a:r>
              <a:rPr lang="ja-JP" altLang="en-US" sz="2400" kern="100" dirty="0">
                <a:solidFill>
                  <a:srgbClr val="222222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　　　</a:t>
            </a:r>
            <a:r>
              <a:rPr lang="ja-JP" altLang="ja-JP" sz="2400" kern="100" dirty="0">
                <a:solidFill>
                  <a:srgbClr val="222222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メルマガ</a:t>
            </a:r>
            <a:r>
              <a:rPr lang="ja-JP" altLang="en-US" sz="2400" kern="100" dirty="0">
                <a:solidFill>
                  <a:srgbClr val="222222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　</a:t>
            </a:r>
            <a:r>
              <a:rPr lang="ja-JP" altLang="en-US" sz="2400" kern="100" dirty="0">
                <a:solidFill>
                  <a:srgbClr val="22222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　</a:t>
            </a:r>
            <a:r>
              <a:rPr lang="en-US" altLang="ja-JP" sz="2400" kern="100" dirty="0" err="1">
                <a:solidFill>
                  <a:srgbClr val="222222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MLIT.SmartCity</a:t>
            </a:r>
            <a:r>
              <a:rPr lang="en-US" altLang="ja-JP" sz="2400" kern="100" dirty="0">
                <a:solidFill>
                  <a:srgbClr val="222222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 </a:t>
            </a:r>
            <a:r>
              <a:rPr lang="ja-JP" altLang="en-US" sz="2400" kern="100" dirty="0">
                <a:solidFill>
                  <a:srgbClr val="222222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　（随時）　プラットフォーム登録　会員向け　</a:t>
            </a:r>
            <a:endParaRPr lang="en-US" altLang="ja-JP" sz="2400" kern="100" dirty="0">
              <a:solidFill>
                <a:srgbClr val="222222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</a:endParaRPr>
          </a:p>
          <a:p>
            <a:pPr marL="514350" lvl="0" indent="-514350" algn="l">
              <a:buFont typeface="+mj-lt"/>
              <a:buAutoNum type="arabicPeriod" startAt="4"/>
              <a:tabLst>
                <a:tab pos="4667250" algn="l"/>
              </a:tabLst>
            </a:pPr>
            <a:endParaRPr lang="en-US" altLang="ja-JP" sz="2400" kern="100" dirty="0">
              <a:solidFill>
                <a:srgbClr val="222222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</a:endParaRPr>
          </a:p>
          <a:p>
            <a:pPr marL="514350" lvl="0" indent="-514350" algn="l">
              <a:buFont typeface="+mj-lt"/>
              <a:buAutoNum type="arabicPeriod" startAt="4"/>
              <a:tabLst>
                <a:tab pos="4667250" algn="l"/>
              </a:tabLst>
            </a:pPr>
            <a:r>
              <a:rPr lang="ja-JP" altLang="en-US" sz="24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内閣府：防災</a:t>
            </a:r>
            <a:r>
              <a:rPr lang="en-US" altLang="ja-JP" sz="24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×</a:t>
            </a:r>
            <a:r>
              <a:rPr lang="ja-JP" altLang="en-US" sz="24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テクノロジー官民連携プラットフォーム　（随時）　　会員　企業、自治体向け</a:t>
            </a:r>
            <a:endParaRPr lang="en-US" altLang="ja-JP" sz="24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514350" lvl="0" indent="-514350" algn="l">
              <a:buFont typeface="+mj-lt"/>
              <a:buAutoNum type="arabicPeriod" startAt="4"/>
              <a:tabLst>
                <a:tab pos="4667250" algn="l"/>
              </a:tabLst>
            </a:pPr>
            <a:endParaRPr lang="ja-JP" altLang="ja-JP" sz="240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533400" algn="l">
              <a:tabLst>
                <a:tab pos="4667250" algn="l"/>
              </a:tabLst>
            </a:pPr>
            <a:endParaRPr lang="ja-JP" altLang="ja-JP" sz="24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0131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252BBA-DE3E-A8D4-60A4-41EF71C99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188" y="132212"/>
            <a:ext cx="10515600" cy="675507"/>
          </a:xfrm>
        </p:spPr>
        <p:txBody>
          <a:bodyPr>
            <a:normAutofit/>
          </a:bodyPr>
          <a:lstStyle/>
          <a:p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政策の重点項目と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戦略提言の関連度　　成果のメルマガでの情報発信</a:t>
            </a:r>
            <a:endParaRPr kumimoji="1" lang="ja-JP" altLang="en-US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403358B7-1F77-CC8D-F48E-1A32DEF78F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113887"/>
              </p:ext>
            </p:extLst>
          </p:nvPr>
        </p:nvGraphicFramePr>
        <p:xfrm>
          <a:off x="819509" y="958971"/>
          <a:ext cx="10653624" cy="5564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4712">
                  <a:extLst>
                    <a:ext uri="{9D8B030D-6E8A-4147-A177-3AD203B41FA5}">
                      <a16:colId xmlns:a16="http://schemas.microsoft.com/office/drawing/2014/main" val="4190742585"/>
                    </a:ext>
                  </a:extLst>
                </a:gridCol>
                <a:gridCol w="1080627">
                  <a:extLst>
                    <a:ext uri="{9D8B030D-6E8A-4147-A177-3AD203B41FA5}">
                      <a16:colId xmlns:a16="http://schemas.microsoft.com/office/drawing/2014/main" val="1756507196"/>
                    </a:ext>
                  </a:extLst>
                </a:gridCol>
                <a:gridCol w="1519657">
                  <a:extLst>
                    <a:ext uri="{9D8B030D-6E8A-4147-A177-3AD203B41FA5}">
                      <a16:colId xmlns:a16="http://schemas.microsoft.com/office/drawing/2014/main" val="426010247"/>
                    </a:ext>
                  </a:extLst>
                </a:gridCol>
                <a:gridCol w="1519657">
                  <a:extLst>
                    <a:ext uri="{9D8B030D-6E8A-4147-A177-3AD203B41FA5}">
                      <a16:colId xmlns:a16="http://schemas.microsoft.com/office/drawing/2014/main" val="1758304299"/>
                    </a:ext>
                  </a:extLst>
                </a:gridCol>
                <a:gridCol w="1519657">
                  <a:extLst>
                    <a:ext uri="{9D8B030D-6E8A-4147-A177-3AD203B41FA5}">
                      <a16:colId xmlns:a16="http://schemas.microsoft.com/office/drawing/2014/main" val="2968996705"/>
                    </a:ext>
                  </a:extLst>
                </a:gridCol>
                <a:gridCol w="1519657">
                  <a:extLst>
                    <a:ext uri="{9D8B030D-6E8A-4147-A177-3AD203B41FA5}">
                      <a16:colId xmlns:a16="http://schemas.microsoft.com/office/drawing/2014/main" val="1762030498"/>
                    </a:ext>
                  </a:extLst>
                </a:gridCol>
                <a:gridCol w="1519657">
                  <a:extLst>
                    <a:ext uri="{9D8B030D-6E8A-4147-A177-3AD203B41FA5}">
                      <a16:colId xmlns:a16="http://schemas.microsoft.com/office/drawing/2014/main" val="24020186"/>
                    </a:ext>
                  </a:extLst>
                </a:gridCol>
              </a:tblGrid>
              <a:tr h="198000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dirty="0"/>
                        <a:t>戦略提言</a:t>
                      </a:r>
                      <a:endParaRPr kumimoji="1" lang="en-US" altLang="ja-JP" sz="1600" dirty="0"/>
                    </a:p>
                    <a:p>
                      <a:pPr algn="r"/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r>
                        <a:rPr kumimoji="1" lang="ja-JP" altLang="en-US" sz="1400" dirty="0"/>
                        <a:t>政府重点項目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エネルギー</a:t>
                      </a: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金融</a:t>
                      </a: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防災</a:t>
                      </a: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ロジスティックス</a:t>
                      </a: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ヘルスケア</a:t>
                      </a: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科学技術</a:t>
                      </a:r>
                    </a:p>
                  </a:txBody>
                  <a:tcPr vert="eaVert" anchor="ctr"/>
                </a:tc>
                <a:extLst>
                  <a:ext uri="{0D108BD9-81ED-4DB2-BD59-A6C34878D82A}">
                    <a16:rowId xmlns:a16="http://schemas.microsoft.com/office/drawing/2014/main" val="2758371804"/>
                  </a:ext>
                </a:extLst>
              </a:tr>
              <a:tr h="51204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スマートシティ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〇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7807377"/>
                  </a:ext>
                </a:extLst>
              </a:tr>
              <a:tr h="51204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地方創成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814433"/>
                  </a:ext>
                </a:extLst>
              </a:tr>
              <a:tr h="51204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行政</a:t>
                      </a:r>
                      <a:r>
                        <a:rPr kumimoji="1" lang="en-US" altLang="ja-JP" dirty="0"/>
                        <a:t>DX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〇</a:t>
                      </a:r>
                      <a:endParaRPr kumimoji="1" lang="ja-JP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〇</a:t>
                      </a:r>
                      <a:endParaRPr kumimoji="1" lang="ja-JP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7423009"/>
                  </a:ext>
                </a:extLst>
              </a:tr>
              <a:tr h="51204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防災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〇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1604011"/>
                  </a:ext>
                </a:extLst>
              </a:tr>
              <a:tr h="51204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国民健康データ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〇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7502931"/>
                  </a:ext>
                </a:extLst>
              </a:tr>
              <a:tr h="51204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フードチェーン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〇</a:t>
                      </a:r>
                      <a:endParaRPr kumimoji="1" lang="ja-JP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〇</a:t>
                      </a:r>
                      <a:endParaRPr kumimoji="1" lang="ja-JP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9089586"/>
                  </a:ext>
                </a:extLst>
              </a:tr>
              <a:tr h="512044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 err="1"/>
                        <a:t>MaaS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628419"/>
                  </a:ext>
                </a:extLst>
              </a:tr>
            </a:tbl>
          </a:graphicData>
        </a:graphic>
      </p:graphicFrame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05E66084-FAC7-2EB3-C504-92325F2E1287}"/>
              </a:ext>
            </a:extLst>
          </p:cNvPr>
          <p:cNvCxnSpPr>
            <a:cxnSpLocks/>
          </p:cNvCxnSpPr>
          <p:nvPr/>
        </p:nvCxnSpPr>
        <p:spPr>
          <a:xfrm>
            <a:off x="840775" y="1001503"/>
            <a:ext cx="1944956" cy="1931313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2658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FC9189-0EA7-C297-26FC-7542650AB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59120"/>
          </a:xfrm>
        </p:spPr>
        <p:txBody>
          <a:bodyPr>
            <a:noAutofit/>
          </a:bodyPr>
          <a:lstStyle/>
          <a:p>
            <a:br>
              <a:rPr kumimoji="1"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NEDO   </a:t>
            </a:r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スタートアップ支援機関連携協定（</a:t>
            </a:r>
            <a:r>
              <a:rPr kumimoji="1"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Plus )  </a:t>
            </a:r>
            <a:br>
              <a:rPr kumimoji="1"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br>
              <a:rPr kumimoji="1"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NEDO</a:t>
            </a:r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を含む政府系</a:t>
            </a:r>
            <a:r>
              <a:rPr kumimoji="1"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</a:t>
            </a:r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機関は、スタートアップ支援を目的として、「スタートアップ・エコシステムの形成に向けた支援に関する協定書」を締結し、スタートアップ支援に関するプラットフォーム（通称</a:t>
            </a:r>
            <a:r>
              <a:rPr kumimoji="1"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Plus</a:t>
            </a:r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（プラス） ”</a:t>
            </a:r>
            <a:r>
              <a:rPr kumimoji="1"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Platform for unified support for startups”</a:t>
            </a:r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）を創設いたしました。</a:t>
            </a:r>
            <a:b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endParaRPr kumimoji="1" lang="ja-JP" altLang="en-US" sz="18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FB8DFB2-E147-05D9-509E-478B2678F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17843"/>
            <a:ext cx="10515600" cy="2559120"/>
          </a:xfrm>
        </p:spPr>
        <p:txBody>
          <a:bodyPr/>
          <a:lstStyle/>
          <a:p>
            <a:r>
              <a:rPr lang="ja-JP" altLang="en-US" dirty="0"/>
              <a:t>中種機構　</a:t>
            </a:r>
            <a:endParaRPr kumimoji="1" lang="en-US" altLang="ja-JP" dirty="0"/>
          </a:p>
          <a:p>
            <a:r>
              <a:rPr kumimoji="1" lang="en-US" altLang="ja-JP" dirty="0"/>
              <a:t>J-Net21</a:t>
            </a:r>
            <a:r>
              <a:rPr kumimoji="1" lang="ja-JP" altLang="en-US" dirty="0"/>
              <a:t>は、独立行政法人の中小企業基盤整備機構が運営する、中小企業とその支援者、創業予定者とその支援者のためのポータルサイト。　中小機構のリソースを活用したスタートアップ支援事業として、</a:t>
            </a:r>
            <a:r>
              <a:rPr kumimoji="1" lang="en-US" altLang="ja-JP" dirty="0"/>
              <a:t>FASTAR</a:t>
            </a:r>
            <a:r>
              <a:rPr kumimoji="1" lang="ja-JP" altLang="en-US" dirty="0"/>
              <a:t>［ファスター］事業を運営　</a:t>
            </a:r>
          </a:p>
        </p:txBody>
      </p:sp>
    </p:spTree>
    <p:extLst>
      <p:ext uri="{BB962C8B-B14F-4D97-AF65-F5344CB8AC3E}">
        <p14:creationId xmlns:p14="http://schemas.microsoft.com/office/powerpoint/2010/main" val="267282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CEEA58-3980-2355-765A-7B43D07B9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3E8E8C20-F857-1176-1F7A-AF81F09F39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3070" y="453460"/>
            <a:ext cx="11105860" cy="6245919"/>
          </a:xfrm>
        </p:spPr>
      </p:pic>
    </p:spTree>
    <p:extLst>
      <p:ext uri="{BB962C8B-B14F-4D97-AF65-F5344CB8AC3E}">
        <p14:creationId xmlns:p14="http://schemas.microsoft.com/office/powerpoint/2010/main" val="2385435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ADE27C-208E-C22F-DE1F-599D90AB4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kumimoji="1" lang="ja-JP" altLang="en-US" dirty="0"/>
              <a:t>スマートシティ</a:t>
            </a:r>
            <a:r>
              <a:rPr kumimoji="1" lang="en-US" altLang="ja-JP" dirty="0"/>
              <a:t>PF</a:t>
            </a:r>
            <a:r>
              <a:rPr kumimoji="1" lang="ja-JP" altLang="en-US" dirty="0"/>
              <a:t>事業と会員規模　</a:t>
            </a:r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64EC33F7-1EE9-3CCA-F1DE-00EF9CA930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1574" y="1016780"/>
            <a:ext cx="10515600" cy="5476095"/>
          </a:xfrm>
        </p:spPr>
      </p:pic>
    </p:spTree>
    <p:extLst>
      <p:ext uri="{BB962C8B-B14F-4D97-AF65-F5344CB8AC3E}">
        <p14:creationId xmlns:p14="http://schemas.microsoft.com/office/powerpoint/2010/main" val="3514157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E9FBD0-4A59-BEDA-F027-1F6369DD7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スマートシティ関連　府省　１２団体</a:t>
            </a:r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6D3B9C8F-A8B9-5904-C199-207DFFFAD5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9392" y="2500462"/>
            <a:ext cx="11992608" cy="2715307"/>
          </a:xfr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71961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C0F7B8-2C5B-F0C7-6B27-806C43A4C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952" y="421110"/>
            <a:ext cx="10515600" cy="1687608"/>
          </a:xfr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90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kumimoji="1" lang="en-US" altLang="ja-JP" dirty="0"/>
            </a:br>
            <a:r>
              <a:rPr kumimoji="1" lang="ja-JP" altLang="en-US" dirty="0"/>
              <a:t>会員拡大</a:t>
            </a:r>
            <a:r>
              <a:rPr kumimoji="1" lang="en-US" altLang="ja-JP" dirty="0"/>
              <a:t>:SIC</a:t>
            </a:r>
            <a:r>
              <a:rPr kumimoji="1" lang="ja-JP" altLang="en-US" dirty="0"/>
              <a:t>会員 </a:t>
            </a:r>
            <a:r>
              <a:rPr kumimoji="1" lang="en-US" altLang="ja-JP" dirty="0"/>
              <a:t>(</a:t>
            </a:r>
            <a:r>
              <a:rPr kumimoji="1" lang="ja-JP" altLang="en-US" dirty="0"/>
              <a:t>正会員 準会員</a:t>
            </a:r>
            <a:r>
              <a:rPr kumimoji="1" lang="en-US" altLang="ja-JP" dirty="0"/>
              <a:t>)</a:t>
            </a:r>
            <a:br>
              <a:rPr kumimoji="1" lang="en-US" altLang="ja-JP" dirty="0"/>
            </a:br>
            <a:r>
              <a:rPr kumimoji="1" lang="ja-JP" altLang="en-US" sz="2800" dirty="0"/>
              <a:t>　上記の４つの媒体への</a:t>
            </a:r>
            <a:r>
              <a:rPr kumimoji="1" lang="ja-JP" altLang="en-US" sz="3100" dirty="0"/>
              <a:t>情報発信を通じて、会員候補を発掘して</a:t>
            </a:r>
            <a:br>
              <a:rPr kumimoji="1" lang="en-US" altLang="ja-JP" sz="3100" dirty="0"/>
            </a:br>
            <a:r>
              <a:rPr kumimoji="1" lang="en-US" altLang="ja-JP" sz="3100" dirty="0"/>
              <a:t>SIC</a:t>
            </a:r>
            <a:r>
              <a:rPr kumimoji="1" lang="ja-JP" altLang="en-US" sz="3100" dirty="0"/>
              <a:t>の</a:t>
            </a:r>
            <a:r>
              <a:rPr lang="ja-JP" altLang="en-US" sz="3100" dirty="0"/>
              <a:t>活動に参加した頂き、</a:t>
            </a:r>
            <a:r>
              <a:rPr kumimoji="1" lang="ja-JP" altLang="en-US" sz="3100" dirty="0"/>
              <a:t>活躍して頂く。</a:t>
            </a:r>
            <a:br>
              <a:rPr kumimoji="1" lang="en-US" altLang="ja-JP" sz="3100" dirty="0"/>
            </a:br>
            <a:r>
              <a:rPr kumimoji="1" lang="ja-JP" altLang="en-US" dirty="0"/>
              <a:t>　</a:t>
            </a:r>
          </a:p>
        </p:txBody>
      </p:sp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4CA52B35-8A13-25F5-F264-B4071C6BBF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1324" y="2305275"/>
            <a:ext cx="10729352" cy="4131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806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2D6334-96C1-3792-7711-6C7120C36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3919"/>
          </a:xfrm>
        </p:spPr>
        <p:txBody>
          <a:bodyPr>
            <a:normAutofit/>
          </a:bodyPr>
          <a:lstStyle/>
          <a:p>
            <a:r>
              <a:rPr kumimoji="1"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参考：前回実行委員会委員の意見　</a:t>
            </a:r>
            <a:r>
              <a:rPr kumimoji="1"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1/2</a:t>
            </a:r>
            <a:r>
              <a:rPr kumimoji="1"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B425CC-7282-6C64-EBB5-1DB5878C0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224" y="1471676"/>
            <a:ext cx="11402009" cy="5021199"/>
          </a:xfrm>
        </p:spPr>
        <p:txBody>
          <a:bodyPr>
            <a:normAutofit/>
          </a:bodyPr>
          <a:lstStyle/>
          <a:p>
            <a:pPr marL="187325" indent="-187325">
              <a:buNone/>
            </a:pPr>
            <a:endParaRPr kumimoji="1" lang="en-US" altLang="ja-JP" sz="3300" dirty="0"/>
          </a:p>
          <a:p>
            <a:pPr marL="187325" indent="-187325">
              <a:buNone/>
            </a:pP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1.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提言は読まれることが大事　</a:t>
            </a: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SNS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等での広報的なところが大事。　</a:t>
            </a:r>
          </a:p>
          <a:p>
            <a:pPr marL="447675" indent="-447675">
              <a:buNone/>
            </a:pP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2.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存在感を発揮できるような提案をしたい　＞木村センター長</a:t>
            </a:r>
          </a:p>
          <a:p>
            <a:pPr marL="447675" indent="-447675">
              <a:buNone/>
            </a:pP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3.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マスコミの力を借りる。記者を呼んで説明会を開催するのも一案。</a:t>
            </a:r>
          </a:p>
          <a:p>
            <a:pPr marL="261938" indent="-261938">
              <a:buNone/>
            </a:pP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4.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業界紙　電気新聞に記事を書いてもらう。小さいネタを大きくする方法。</a:t>
            </a:r>
          </a:p>
          <a:p>
            <a:pPr marL="354013" indent="-354013">
              <a:buNone/>
            </a:pP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5.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日経にはシンポジウムについて紹介してもらうことになっている。</a:t>
            </a:r>
          </a:p>
          <a:p>
            <a:pPr marL="354013" indent="-354013">
              <a:buNone/>
            </a:pP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6.SNS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がらみで、</a:t>
            </a: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Youtuber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は、テーマに特化した方がいる。</a:t>
            </a:r>
          </a:p>
          <a:p>
            <a:pPr marL="354013" indent="-354013">
              <a:buNone/>
            </a:pP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7.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対談形式でつくる手もある。</a:t>
            </a:r>
          </a:p>
          <a:p>
            <a:pPr marL="1082675" indent="-280988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25053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636</Words>
  <Application>Microsoft Office PowerPoint</Application>
  <PresentationFormat>ワイド画面</PresentationFormat>
  <Paragraphs>87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BIZ UDPゴシック</vt:lpstr>
      <vt:lpstr>游ゴシック</vt:lpstr>
      <vt:lpstr>游ゴシック Light</vt:lpstr>
      <vt:lpstr>游明朝</vt:lpstr>
      <vt:lpstr>Arial</vt:lpstr>
      <vt:lpstr>Office テーマ</vt:lpstr>
      <vt:lpstr>戦略提言の普及、シンポジウム開催、及び会員拡大に向けた SICの情報発信について （府省のメルマガ活用）  </vt:lpstr>
      <vt:lpstr>SIC　会員拡大活動の情報発信媒体として以下の４つを検討　 　SICニュースレターの紹介、戦略提言活動の状況等を発信する　</vt:lpstr>
      <vt:lpstr>　　政策の重点項目と戦略提言の関連度　　成果のメルマガでの情報発信</vt:lpstr>
      <vt:lpstr> NEDO   スタートアップ支援機関連携協定（Plus )    NEDOを含む政府系9機関は、スタートアップ支援を目的として、「スタートアップ・エコシステムの形成に向けた支援に関する協定書」を締結し、スタートアップ支援に関するプラットフォーム（通称Plus（プラス） ”Platform for unified support for startups”）を創設いたしました。 </vt:lpstr>
      <vt:lpstr>PowerPoint プレゼンテーション</vt:lpstr>
      <vt:lpstr>スマートシティPF事業と会員規模　</vt:lpstr>
      <vt:lpstr>スマートシティ関連　府省　１２団体</vt:lpstr>
      <vt:lpstr> 会員拡大:SIC会員 (正会員 準会員) 　上記の４つの媒体への情報発信を通じて、会員候補を発掘して SICの活動に参加した頂き、活躍して頂く。 　</vt:lpstr>
      <vt:lpstr>参考：前回実行委員会委員の意見　1/2）</vt:lpstr>
      <vt:lpstr>参考：前回実行委員会委員の意見-2/2）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システムイノベーション センター</dc:creator>
  <cp:lastModifiedBy>センター システムイノベーション</cp:lastModifiedBy>
  <cp:revision>41</cp:revision>
  <cp:lastPrinted>2024-06-17T03:59:45Z</cp:lastPrinted>
  <dcterms:created xsi:type="dcterms:W3CDTF">2024-06-17T01:22:12Z</dcterms:created>
  <dcterms:modified xsi:type="dcterms:W3CDTF">2024-06-18T01:52:50Z</dcterms:modified>
</cp:coreProperties>
</file>